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C768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37F67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537F67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8728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avy pink and orange architecture against a blue sky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 angle view of the corner of a modern building under a clear blue sky"/>
          <p:cNvSpPr/>
          <p:nvPr>
            <p:ph type="pic" sz="quarter" idx="22"/>
          </p:nvPr>
        </p:nvSpPr>
        <p:spPr>
          <a:xfrm>
            <a:off x="146177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Low angle view of a stone bridge under a partly cloudy sky"/>
          <p:cNvSpPr/>
          <p:nvPr>
            <p:ph type="pic" sz="quarter" idx="23"/>
          </p:nvPr>
        </p:nvSpPr>
        <p:spPr>
          <a:xfrm>
            <a:off x="61386" y="3632200"/>
            <a:ext cx="9690101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modern, metal building"/>
          <p:cNvSpPr/>
          <p:nvPr>
            <p:ph type="pic" idx="21"/>
          </p:nvPr>
        </p:nvSpPr>
        <p:spPr>
          <a:xfrm>
            <a:off x="-38100" y="-1295400"/>
            <a:ext cx="24447500" cy="162955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23558500" y="12483845"/>
            <a:ext cx="361188" cy="40411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eometric gray stone architecture"/>
          <p:cNvSpPr/>
          <p:nvPr>
            <p:ph type="pic" idx="21"/>
          </p:nvPr>
        </p:nvSpPr>
        <p:spPr>
          <a:xfrm>
            <a:off x="0" y="-4381500"/>
            <a:ext cx="24384001" cy="1828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eometric gray stone architecture"/>
          <p:cNvSpPr/>
          <p:nvPr>
            <p:ph type="pic" idx="21"/>
          </p:nvPr>
        </p:nvSpPr>
        <p:spPr>
          <a:xfrm>
            <a:off x="5707496" y="-660400"/>
            <a:ext cx="20053301" cy="150420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Angular stone architecture in light and shadow"/>
          <p:cNvSpPr/>
          <p:nvPr>
            <p:ph type="pic" idx="22"/>
          </p:nvPr>
        </p:nvSpPr>
        <p:spPr>
          <a:xfrm>
            <a:off x="12382500" y="0"/>
            <a:ext cx="219456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23558500" y="12483845"/>
            <a:ext cx="361188" cy="40411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B60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500" y="12458699"/>
            <a:ext cx="388620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Jef DeWitt | March 28,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Jef DeWitt | March 28, 2025</a:t>
            </a:r>
          </a:p>
        </p:txBody>
      </p:sp>
      <p:sp>
        <p:nvSpPr>
          <p:cNvPr id="172" name="Using Deep Learning Models and MIMIC II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Deep Learning Models and MIMIC III</a:t>
            </a:r>
          </a:p>
        </p:txBody>
      </p:sp>
      <p:sp>
        <p:nvSpPr>
          <p:cNvPr id="173" name="Insights Into Patient Mortalit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Insights Into Patient Mortality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ich model is best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Which model is best?</a:t>
            </a:r>
          </a:p>
        </p:txBody>
      </p:sp>
      <p:sp>
        <p:nvSpPr>
          <p:cNvPr id="220" name="3-Model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6287">
              <a:defRPr spc="-79" sz="7900"/>
            </a:lvl1pPr>
          </a:lstStyle>
          <a:p>
            <a:pPr/>
            <a:r>
              <a:t>3-Model Comparison</a:t>
            </a:r>
          </a:p>
        </p:txBody>
      </p:sp>
      <p:sp>
        <p:nvSpPr>
          <p:cNvPr id="221" name="Three deep learning pipelines were evaluated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3756" indent="-333756" defTabSz="1779987">
              <a:spcBef>
                <a:spcPts val="3400"/>
              </a:spcBef>
              <a:defRPr sz="2920"/>
            </a:pPr>
            <a:r>
              <a:t>Three deep learning pipelines were evaluated:</a:t>
            </a:r>
          </a:p>
          <a:p>
            <a:pPr lvl="1" marL="667512" indent="-333756" defTabSz="1779987">
              <a:spcBef>
                <a:spcPts val="3400"/>
              </a:spcBef>
              <a:defRPr sz="2920"/>
            </a:pPr>
            <a:r>
              <a:t>Logistic Regression</a:t>
            </a:r>
          </a:p>
          <a:p>
            <a:pPr lvl="2" marL="1001268" indent="-333756" defTabSz="1779987">
              <a:spcBef>
                <a:spcPts val="3400"/>
              </a:spcBef>
              <a:defRPr sz="2920"/>
            </a:pPr>
            <a:r>
              <a:t>Used for binary classification, ideal for mortality prediction.</a:t>
            </a:r>
          </a:p>
          <a:p>
            <a:pPr lvl="1" marL="667512" indent="-333756" defTabSz="1779987">
              <a:spcBef>
                <a:spcPts val="3400"/>
              </a:spcBef>
              <a:defRPr sz="2920"/>
            </a:pPr>
            <a:r>
              <a:t>Decision Tree</a:t>
            </a:r>
          </a:p>
          <a:p>
            <a:pPr lvl="2" marL="1001268" indent="-333756" defTabSz="1779987">
              <a:spcBef>
                <a:spcPts val="3400"/>
              </a:spcBef>
              <a:defRPr sz="2920"/>
            </a:pPr>
            <a:r>
              <a:t>Supervised learning method that uses a tree-like structure, used for classification and regression tasks.</a:t>
            </a:r>
          </a:p>
          <a:p>
            <a:pPr lvl="1" marL="667512" indent="-333756" defTabSz="1779987">
              <a:spcBef>
                <a:spcPts val="3400"/>
              </a:spcBef>
              <a:defRPr sz="2920"/>
            </a:pPr>
            <a:r>
              <a:t>Multilayer Perceptron</a:t>
            </a:r>
          </a:p>
          <a:p>
            <a:pPr lvl="2" marL="1001268" indent="-333756" defTabSz="1779987">
              <a:spcBef>
                <a:spcPts val="3400"/>
              </a:spcBef>
              <a:defRPr sz="2920"/>
            </a:pPr>
            <a:r>
              <a:t>Neural network, deep learning model that uses input, hidden, and output layers.</a:t>
            </a:r>
          </a:p>
        </p:txBody>
      </p:sp>
      <p:pic>
        <p:nvPicPr>
          <p:cNvPr id="222" name="15-3-model-1.png" descr="15-3-model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4240" y="935390"/>
            <a:ext cx="10629901" cy="908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16-3-model-2.png" descr="16-3-model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4240" y="10011657"/>
            <a:ext cx="10655301" cy="304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26" name="3-Model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6287">
              <a:defRPr spc="-79" sz="7900"/>
            </a:lvl1pPr>
          </a:lstStyle>
          <a:p>
            <a:pPr/>
            <a:r>
              <a:t>3-Model Comparison</a:t>
            </a:r>
          </a:p>
        </p:txBody>
      </p:sp>
      <p:sp>
        <p:nvSpPr>
          <p:cNvPr id="227" name="Logistic Regression…"/>
          <p:cNvSpPr txBox="1"/>
          <p:nvPr>
            <p:ph type="body" sz="half" idx="1"/>
          </p:nvPr>
        </p:nvSpPr>
        <p:spPr>
          <a:xfrm>
            <a:off x="1206500" y="4235804"/>
            <a:ext cx="9779000" cy="8256630"/>
          </a:xfrm>
          <a:prstGeom prst="rect">
            <a:avLst/>
          </a:prstGeom>
        </p:spPr>
        <p:txBody>
          <a:bodyPr/>
          <a:lstStyle/>
          <a:p>
            <a:pPr marL="0" indent="0" defTabSz="1072869">
              <a:spcBef>
                <a:spcPts val="2000"/>
              </a:spcBef>
              <a:buSzTx/>
              <a:buNone/>
              <a:defRPr sz="1760"/>
            </a:pPr>
            <a:r>
              <a:t>Logistic Regression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Accuracy: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85%</a:t>
            </a:r>
            <a:r>
              <a:t>, highest among all models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F1-score (class 1):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0.79</a:t>
            </a:r>
            <a:r>
              <a:t> – strong balance of precision and recall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AUC: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0.93</a:t>
            </a:r>
            <a:r>
              <a:t> – indicates excellent discrimination ability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Class 0 precision: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0.92</a:t>
            </a:r>
            <a:r>
              <a:t>, recall: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0.85</a:t>
            </a:r>
          </a:p>
          <a:p>
            <a:pPr marL="0" indent="0" defTabSz="1072869">
              <a:spcBef>
                <a:spcPts val="2000"/>
              </a:spcBef>
              <a:buSzTx/>
              <a:buNone/>
              <a:defRPr sz="1760"/>
            </a:pPr>
            <a:r>
              <a:t>Decision Tree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Accuracy: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79%</a:t>
            </a:r>
            <a:r>
              <a:t>, lowest overall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F1-score (class 1):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0.71</a:t>
            </a:r>
            <a:r>
              <a:t>, struggles more with minority (‘expire_flog’=1) class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AUC: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0.85</a:t>
            </a:r>
            <a:r>
              <a:t> – moderate performance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Simpler model but underperforms compared to others</a:t>
            </a:r>
          </a:p>
          <a:p>
            <a:pPr marL="0" indent="0" defTabSz="1072869">
              <a:spcBef>
                <a:spcPts val="2000"/>
              </a:spcBef>
              <a:buSzTx/>
              <a:buNone/>
              <a:defRPr sz="1760"/>
            </a:pPr>
            <a:r>
              <a:t>MLP (Multilayer Perceptron)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Accuracy: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84%</a:t>
            </a:r>
            <a:r>
              <a:t>, close to logistic regression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F1-score (class 1):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0.76</a:t>
            </a:r>
            <a:r>
              <a:t>, slightly lower recall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AUC: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0.92</a:t>
            </a:r>
            <a:r>
              <a:t> – strong performance, nearly matching logistic regression</a:t>
            </a:r>
          </a:p>
          <a:p>
            <a:pPr marL="527134" indent="-465666" defTabSz="1072869">
              <a:spcBef>
                <a:spcPts val="2000"/>
              </a:spcBef>
              <a:buFont typeface="Times Roman"/>
              <a:defRPr sz="1760"/>
            </a:pPr>
            <a:r>
              <a:t>Better precision for class 1 than Decision Tree</a:t>
            </a:r>
          </a:p>
        </p:txBody>
      </p:sp>
      <p:pic>
        <p:nvPicPr>
          <p:cNvPr id="228" name="17-3-model-results.png" descr="17-3-model-resul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4987" y="1884971"/>
            <a:ext cx="6177948" cy="9946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ummary &amp; Takeawa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Summary &amp; Takeaways</a:t>
            </a:r>
          </a:p>
        </p:txBody>
      </p:sp>
      <p:sp>
        <p:nvSpPr>
          <p:cNvPr id="231" name="3-Model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6287">
              <a:defRPr spc="-79" sz="7900"/>
            </a:lvl1pPr>
          </a:lstStyle>
          <a:p>
            <a:pPr/>
            <a:r>
              <a:t>3-Model Comparison</a:t>
            </a:r>
          </a:p>
        </p:txBody>
      </p:sp>
      <p:sp>
        <p:nvSpPr>
          <p:cNvPr id="232" name="Logistic Regression best overall: highest AUC, accuracy, and balanc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463003">
              <a:spcBef>
                <a:spcPts val="2800"/>
              </a:spcBef>
              <a:buSzTx/>
              <a:buNone/>
              <a:defRPr sz="24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Logistic Regression</a:t>
            </a:r>
            <a:r>
              <a:t> best overall: highest AUC, accuracy, and balance.</a:t>
            </a:r>
          </a:p>
          <a:p>
            <a:pPr lvl="1" marL="548640" indent="-274320" defTabSz="1463003">
              <a:spcBef>
                <a:spcPts val="2800"/>
              </a:spcBef>
              <a:defRPr sz="2400"/>
            </a:pPr>
            <a:r>
              <a:t>Curve closely hugs the top-left corner – excellent classification.</a:t>
            </a:r>
          </a:p>
          <a:p>
            <a:pPr lvl="1" marL="548640" indent="-274320" defTabSz="1463003">
              <a:spcBef>
                <a:spcPts val="2800"/>
              </a:spcBef>
              <a:defRPr sz="2400"/>
            </a:pPr>
            <a:r>
              <a:t>Better at capturing minority class (deceased).</a:t>
            </a:r>
          </a:p>
          <a:p>
            <a:pPr marL="0" indent="0" defTabSz="1463003">
              <a:spcBef>
                <a:spcPts val="2800"/>
              </a:spcBef>
              <a:buSzTx/>
              <a:buNone/>
              <a:defRPr sz="24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Decision Tree</a:t>
            </a:r>
            <a:r>
              <a:t> interpretable, but underperforms in precision and recall.</a:t>
            </a:r>
          </a:p>
          <a:p>
            <a:pPr lvl="1" marL="548640" indent="-274320" defTabSz="1463003">
              <a:spcBef>
                <a:spcPts val="2800"/>
              </a:spcBef>
              <a:defRPr sz="2400"/>
            </a:pPr>
            <a:r>
              <a:t>Performance degrades quickly as false positive rate increases.</a:t>
            </a:r>
          </a:p>
          <a:p>
            <a:pPr marL="0" indent="0" defTabSz="1463003">
              <a:spcBef>
                <a:spcPts val="2800"/>
              </a:spcBef>
              <a:buSzTx/>
              <a:buNone/>
              <a:defRPr sz="24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MLP</a:t>
            </a:r>
            <a:r>
              <a:t> performs second-best, with robust AUC and fewer false positives.</a:t>
            </a:r>
          </a:p>
          <a:p>
            <a:pPr lvl="1" marL="548640" indent="-274320" defTabSz="1463003">
              <a:spcBef>
                <a:spcPts val="2800"/>
              </a:spcBef>
              <a:defRPr sz="2400"/>
            </a:pPr>
            <a:r>
              <a:t>Balances recall and precision well.</a:t>
            </a:r>
          </a:p>
          <a:p>
            <a:pPr lvl="1" marL="548640" indent="-274320" defTabSz="1463003">
              <a:spcBef>
                <a:spcPts val="2800"/>
              </a:spcBef>
              <a:defRPr sz="2400"/>
            </a:pPr>
            <a:r>
              <a:t>Slightly more conservative but fewer misclassifications overall.</a:t>
            </a:r>
          </a:p>
          <a:p>
            <a:pPr marL="0" indent="0" defTabSz="1463003">
              <a:spcBef>
                <a:spcPts val="2800"/>
              </a:spcBef>
              <a:buSzTx/>
              <a:buNone/>
              <a:defRPr sz="24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Recommendation</a:t>
            </a:r>
            <a:r>
              <a:t>: Use Logistic Regression or MLP based on interpretability vs complexity trade-off.</a:t>
            </a:r>
          </a:p>
        </p:txBody>
      </p:sp>
      <p:pic>
        <p:nvPicPr>
          <p:cNvPr id="233" name="3-model-eval.png" descr="3-model-ev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14483" y="1422758"/>
            <a:ext cx="8923920" cy="11363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Binary Classification with PyTor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Binary Classification with PyTorch</a:t>
            </a:r>
          </a:p>
        </p:txBody>
      </p:sp>
      <p:sp>
        <p:nvSpPr>
          <p:cNvPr id="236" name="Deeper Learning"/>
          <p:cNvSpPr txBox="1"/>
          <p:nvPr>
            <p:ph type="title"/>
          </p:nvPr>
        </p:nvSpPr>
        <p:spPr>
          <a:xfrm>
            <a:off x="1206500" y="647700"/>
            <a:ext cx="9779000" cy="1689100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Deeper Learning</a:t>
            </a:r>
          </a:p>
        </p:txBody>
      </p:sp>
      <p:sp>
        <p:nvSpPr>
          <p:cNvPr id="237" name="The PyTorch library is used to build deep-learning model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PyTorch library is used to build deep-learning models.</a:t>
            </a:r>
          </a:p>
          <a:p>
            <a:pPr/>
            <a:r>
              <a:t>The custom model definition allows for greater fine-tuning and control.</a:t>
            </a:r>
          </a:p>
          <a:p>
            <a:pPr/>
            <a:r>
              <a:t>It is a neural network architecture consisting of a four-layer MLP (multilayer perception).</a:t>
            </a:r>
          </a:p>
          <a:p>
            <a:pPr/>
            <a:r>
              <a:t>Residual, or skip, connections allow for better generalization in deeper models.</a:t>
            </a:r>
          </a:p>
        </p:txBody>
      </p:sp>
      <p:pic>
        <p:nvPicPr>
          <p:cNvPr id="238" name="18-mlp-def.png" descr="18-mlp-de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9775" y="3504847"/>
            <a:ext cx="10591800" cy="589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&amp; Train/Test Spli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&amp; Train/Test Splits</a:t>
            </a:r>
          </a:p>
        </p:txBody>
      </p:sp>
      <p:sp>
        <p:nvSpPr>
          <p:cNvPr id="241" name="Model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43271">
              <a:defRPr spc="-91" sz="9200"/>
            </a:lvl1pPr>
          </a:lstStyle>
          <a:p>
            <a:pPr/>
            <a:r>
              <a:t>Model Parameters</a:t>
            </a:r>
          </a:p>
        </p:txBody>
      </p:sp>
      <p:sp>
        <p:nvSpPr>
          <p:cNvPr id="242" name="Data is split into training (90%) and testing (10%) set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3756" indent="-333756" defTabSz="1779987">
              <a:spcBef>
                <a:spcPts val="3400"/>
              </a:spcBef>
              <a:defRPr sz="2920"/>
            </a:pPr>
            <a:r>
              <a:t>Data is split into training (90%) and testing (10%) sets.</a:t>
            </a:r>
          </a:p>
          <a:p>
            <a:pPr marL="333756" indent="-333756" defTabSz="1779987">
              <a:spcBef>
                <a:spcPts val="3400"/>
              </a:spcBef>
              <a:defRPr sz="2920"/>
            </a:pPr>
            <a:r>
              <a:t>3000 features are selected as the input size, hidden layer size is specified at 128 neurons, and output size is 2, representing living and deceased classes of patients. </a:t>
            </a:r>
          </a:p>
          <a:p>
            <a:pPr marL="333756" indent="-333756" defTabSz="1779987">
              <a:spcBef>
                <a:spcPts val="3400"/>
              </a:spcBef>
              <a:defRPr sz="2920"/>
            </a:pPr>
            <a:r>
              <a:t>Data loaders are declared and the model is fed  data in batches of 32.</a:t>
            </a:r>
          </a:p>
          <a:p>
            <a:pPr marL="333756" indent="-333756" defTabSz="1779987">
              <a:spcBef>
                <a:spcPts val="3400"/>
              </a:spcBef>
              <a:defRPr sz="2920"/>
            </a:pPr>
            <a:r>
              <a:t>Adam optimization is chosen for classification modeling.</a:t>
            </a:r>
          </a:p>
          <a:p>
            <a:pPr marL="333756" indent="-333756" defTabSz="1779987">
              <a:spcBef>
                <a:spcPts val="3400"/>
              </a:spcBef>
              <a:defRPr sz="2920"/>
            </a:pPr>
            <a:r>
              <a:t>A scheduler reduces the learning rate by 10% after each epoch.</a:t>
            </a:r>
          </a:p>
          <a:p>
            <a:pPr marL="333756" indent="-333756" defTabSz="1779987">
              <a:spcBef>
                <a:spcPts val="3400"/>
              </a:spcBef>
              <a:defRPr sz="2920"/>
            </a:pPr>
            <a:r>
              <a:t>Cross entropy is selected as the loss function.</a:t>
            </a:r>
          </a:p>
        </p:txBody>
      </p:sp>
      <p:pic>
        <p:nvPicPr>
          <p:cNvPr id="243" name="19-params-setup.png" descr="19-params-set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23775" y="1609019"/>
            <a:ext cx="10642600" cy="335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20-train-val-test.png" descr="20-train-val-te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2825" y="5406319"/>
            <a:ext cx="10604500" cy="458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21-optim-loss.png" descr="21-optim-los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825" y="10435519"/>
            <a:ext cx="10604500" cy="90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or Predictive Analysi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For Predictive Analysis </a:t>
            </a:r>
          </a:p>
        </p:txBody>
      </p:sp>
      <p:sp>
        <p:nvSpPr>
          <p:cNvPr id="248" name="Model Training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31220">
              <a:defRPr spc="-71" sz="7100"/>
            </a:lvl1pPr>
          </a:lstStyle>
          <a:p>
            <a:pPr/>
            <a:r>
              <a:t>Model Training Process</a:t>
            </a:r>
          </a:p>
        </p:txBody>
      </p:sp>
      <p:sp>
        <p:nvSpPr>
          <p:cNvPr id="249" name="The training lasts for a total of ten epochs. Note the epoch with the greatest performance metrics are saved for later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2336" indent="-402336" defTabSz="2145738">
              <a:spcBef>
                <a:spcPts val="4100"/>
              </a:spcBef>
              <a:defRPr sz="3520"/>
            </a:pPr>
            <a:r>
              <a:t>The training lasts for a total of ten epochs. Note the epoch with the greatest performance metrics are saved for later.</a:t>
            </a:r>
          </a:p>
          <a:p>
            <a:pPr marL="402336" indent="-402336" defTabSz="2145738">
              <a:spcBef>
                <a:spcPts val="4100"/>
              </a:spcBef>
              <a:defRPr sz="3520"/>
            </a:pPr>
            <a:r>
              <a:t>After each epoch, loss and accuracy are logged, and validation metrics are computed using a held-out test set.</a:t>
            </a:r>
          </a:p>
          <a:p>
            <a:pPr marL="402336" indent="-402336" defTabSz="2145738">
              <a:spcBef>
                <a:spcPts val="4100"/>
              </a:spcBef>
              <a:defRPr sz="3520"/>
            </a:pPr>
            <a:r>
              <a:t>Evaluation mode was enabled via model.eval() to deactivate batchNorm layers.</a:t>
            </a:r>
            <a:endParaRPr sz="3872"/>
          </a:p>
          <a:p>
            <a:pPr marL="402336" indent="-402336" defTabSz="2145738">
              <a:spcBef>
                <a:spcPts val="4100"/>
              </a:spcBef>
              <a:defRPr sz="3520"/>
            </a:pPr>
            <a:r>
              <a:t>torch.no_grad() reduced memory usage and sped up inference by skipping gradient tracking.</a:t>
            </a:r>
          </a:p>
        </p:txBody>
      </p:sp>
      <p:pic>
        <p:nvPicPr>
          <p:cNvPr id="250" name="22-train-val-1.png" descr="22-train-val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7286" y="792391"/>
            <a:ext cx="7436714" cy="6191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23-train-val-2.png" descr="23-train-val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7286" y="6985237"/>
            <a:ext cx="7436714" cy="5011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ccuracy Scor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Accuracy Scores</a:t>
            </a:r>
          </a:p>
        </p:txBody>
      </p:sp>
      <p:sp>
        <p:nvSpPr>
          <p:cNvPr id="254" name="Performance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53">
              <a:defRPr spc="-69" sz="6900"/>
            </a:lvl1pPr>
          </a:lstStyle>
          <a:p>
            <a:pPr/>
            <a:r>
              <a:t>Performance Evaluation </a:t>
            </a:r>
          </a:p>
        </p:txBody>
      </p:sp>
      <p:sp>
        <p:nvSpPr>
          <p:cNvPr id="255" name="Overall accuracy score of 86%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accuracy score of 86%.</a:t>
            </a:r>
          </a:p>
          <a:p>
            <a:pPr/>
            <a:r>
              <a:t>F1 scores are a more balanced metric, especially useful for class imbalances.</a:t>
            </a:r>
          </a:p>
          <a:p>
            <a:pPr/>
            <a:r>
              <a:t>The data skewed 2-1 in favor of surviving patients, which may explain the higher F1 scores (89%) relative to deceased patients (78%).</a:t>
            </a:r>
          </a:p>
        </p:txBody>
      </p:sp>
      <p:pic>
        <p:nvPicPr>
          <p:cNvPr id="256" name="24-eval.png" descr="24-ev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5800" y="2146300"/>
            <a:ext cx="9080500" cy="942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erformance Visualiz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Performance Visualization</a:t>
            </a:r>
          </a:p>
        </p:txBody>
      </p:sp>
      <p:sp>
        <p:nvSpPr>
          <p:cNvPr id="259" name="Confusion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Confusion Matrix</a:t>
            </a:r>
          </a:p>
        </p:txBody>
      </p:sp>
      <p:sp>
        <p:nvSpPr>
          <p:cNvPr id="260" name="The confusion matrix is a visual summary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25195" indent="-425195" defTabSz="2267655">
              <a:spcBef>
                <a:spcPts val="4300"/>
              </a:spcBef>
              <a:defRPr sz="3720"/>
            </a:pPr>
            <a:r>
              <a:t>The confusion matrix is a visual summary.</a:t>
            </a:r>
          </a:p>
          <a:p>
            <a:pPr marL="425195" indent="-425195" defTabSz="2267655">
              <a:spcBef>
                <a:spcPts val="4300"/>
              </a:spcBef>
              <a:defRPr sz="3720"/>
            </a:pPr>
            <a:r>
              <a:t>Top-left: true positives (correctly predicting patients that did not die in-hospital).</a:t>
            </a:r>
          </a:p>
          <a:p>
            <a:pPr marL="425195" indent="-425195" defTabSz="2267655">
              <a:spcBef>
                <a:spcPts val="4300"/>
              </a:spcBef>
              <a:defRPr sz="3720"/>
            </a:pPr>
            <a:r>
              <a:t>Top-right: false positives (predicting survival of deceased patients).</a:t>
            </a:r>
          </a:p>
          <a:p>
            <a:pPr marL="425195" indent="-425195" defTabSz="2267655">
              <a:spcBef>
                <a:spcPts val="4300"/>
              </a:spcBef>
              <a:defRPr sz="3720"/>
            </a:pPr>
            <a:r>
              <a:t>Bottom-left: false negatives (incorrectly predicting in-hospital patient deaths).</a:t>
            </a:r>
          </a:p>
          <a:p>
            <a:pPr marL="425195" indent="-425195" defTabSz="2267655">
              <a:spcBef>
                <a:spcPts val="4300"/>
              </a:spcBef>
              <a:defRPr sz="3720"/>
            </a:pPr>
            <a:r>
              <a:t>Bottom-right: true negative (correctly predicting in-hospital deaths).</a:t>
            </a:r>
          </a:p>
        </p:txBody>
      </p:sp>
      <p:pic>
        <p:nvPicPr>
          <p:cNvPr id="261" name="25-perf-metrics.png" descr="25-perf-metri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9501" y="1163812"/>
            <a:ext cx="7995356" cy="4774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ingle-model-conf-matrix.png" descr="single-model-conf-matri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1228" y="6156905"/>
            <a:ext cx="7995357" cy="6622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Loss &amp; Accurac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Loss &amp; Accuracy</a:t>
            </a:r>
          </a:p>
        </p:txBody>
      </p:sp>
      <p:sp>
        <p:nvSpPr>
          <p:cNvPr id="265" name="Training Converg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defRPr spc="-74" sz="7400"/>
            </a:lvl1pPr>
          </a:lstStyle>
          <a:p>
            <a:pPr/>
            <a:r>
              <a:t>Training Convergence</a:t>
            </a:r>
          </a:p>
        </p:txBody>
      </p:sp>
      <p:sp>
        <p:nvSpPr>
          <p:cNvPr id="266" name="The training set is used during model “learning”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training set is used during model “learning”.</a:t>
            </a:r>
          </a:p>
          <a:p>
            <a:pPr/>
            <a:r>
              <a:t>Training loss dropped quickly, indicating rapid model fit to the training set.</a:t>
            </a:r>
          </a:p>
          <a:p>
            <a:pPr/>
            <a:r>
              <a:t>This points to overfitting, where the model begins memorizing training data, reducing its ability to generalize to new data.</a:t>
            </a:r>
          </a:p>
        </p:txBody>
      </p:sp>
      <p:pic>
        <p:nvPicPr>
          <p:cNvPr id="267" name="26-convergence-1.png" descr="26-convergenc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2871" y="1533525"/>
            <a:ext cx="9067801" cy="547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training-convergence.png" descr="training-convergen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02871" y="7595994"/>
            <a:ext cx="9067801" cy="4492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Loss &amp; Accuracy"/>
          <p:cNvSpPr txBox="1"/>
          <p:nvPr>
            <p:ph type="body" idx="21"/>
          </p:nvPr>
        </p:nvSpPr>
        <p:spPr>
          <a:xfrm>
            <a:off x="1206500" y="2311400"/>
            <a:ext cx="9779000" cy="1003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Loss &amp; Accuracy</a:t>
            </a:r>
          </a:p>
        </p:txBody>
      </p:sp>
      <p:sp>
        <p:nvSpPr>
          <p:cNvPr id="271" name="Validation Converg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53">
              <a:defRPr spc="-69" sz="6900"/>
            </a:lvl1pPr>
          </a:lstStyle>
          <a:p>
            <a:pPr/>
            <a:r>
              <a:t>Validation Convergence</a:t>
            </a:r>
          </a:p>
        </p:txBody>
      </p:sp>
      <p:sp>
        <p:nvSpPr>
          <p:cNvPr id="272" name="The validation set is used during model evaluation. It has already been trained and is now inferring on its ow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2336" indent="-402336" defTabSz="2145738">
              <a:spcBef>
                <a:spcPts val="4100"/>
              </a:spcBef>
              <a:defRPr sz="3520"/>
            </a:pPr>
            <a:r>
              <a:t>The validation set is used during model evaluation. It has already been trained and is now inferring on its own.</a:t>
            </a:r>
          </a:p>
          <a:p>
            <a:pPr marL="402336" indent="-402336" defTabSz="2145738">
              <a:spcBef>
                <a:spcPts val="4100"/>
              </a:spcBef>
              <a:defRPr sz="3520"/>
            </a:pPr>
            <a:r>
              <a:t>Validation accuracy improved gradually but remained lower than training accuracy.</a:t>
            </a:r>
          </a:p>
          <a:p>
            <a:pPr marL="402336" indent="-402336" defTabSz="2145738">
              <a:spcBef>
                <a:spcPts val="4100"/>
              </a:spcBef>
              <a:defRPr sz="3520"/>
            </a:pPr>
            <a:r>
              <a:t>Note peak performance occurs at epoch 6, where a snapshot of model weights and training state is preserved.</a:t>
            </a:r>
          </a:p>
          <a:p>
            <a:pPr marL="402336" indent="-402336" defTabSz="2145738">
              <a:spcBef>
                <a:spcPts val="4100"/>
              </a:spcBef>
              <a:defRPr sz="3520"/>
            </a:pPr>
            <a:r>
              <a:t>A saved training session state solved the problem of overfitting by preserving optimum model weights and training state (epoch 6). </a:t>
            </a:r>
          </a:p>
        </p:txBody>
      </p:sp>
      <p:pic>
        <p:nvPicPr>
          <p:cNvPr id="273" name="27-convergence-2.png" descr="27-convergence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9221" y="1371600"/>
            <a:ext cx="9055101" cy="541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val-convergence.png" descr="val-convergen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09221" y="7625394"/>
            <a:ext cx="9055101" cy="4486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is study uses patient data to investigate deep learning’s role in predicting in-hospital mortality.…"/>
          <p:cNvSpPr txBox="1"/>
          <p:nvPr>
            <p:ph type="body" sz="half" idx="1"/>
          </p:nvPr>
        </p:nvSpPr>
        <p:spPr>
          <a:xfrm>
            <a:off x="1206500" y="4813300"/>
            <a:ext cx="21971000" cy="4089400"/>
          </a:xfrm>
          <a:prstGeom prst="rect">
            <a:avLst/>
          </a:prstGeom>
        </p:spPr>
        <p:txBody>
          <a:bodyPr/>
          <a:lstStyle/>
          <a:p>
            <a:pPr algn="l" defTabSz="1828754">
              <a:lnSpc>
                <a:spcPct val="100000"/>
              </a:lnSpc>
              <a:spcBef>
                <a:spcPts val="3500"/>
              </a:spcBef>
              <a:defRPr spc="0" sz="3000"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This study uses patient data to investigate deep learning’s role in predicting in-hospital mortality.</a:t>
            </a:r>
          </a:p>
          <a:p>
            <a:pPr algn="just" defTabSz="1828754">
              <a:lnSpc>
                <a:spcPct val="100000"/>
              </a:lnSpc>
              <a:spcBef>
                <a:spcPts val="3500"/>
              </a:spcBef>
              <a:defRPr spc="0" sz="3000"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MIMIC-III is a dataset of patient information from critical care units at a large hospital. The research presented here uses Python-based libraries, such as Scikit-learn and PyTorch, for predictive analytics. Early prediction enables better interventions.</a:t>
            </a:r>
          </a:p>
          <a:p>
            <a:pPr algn="just" defTabSz="1828754">
              <a:lnSpc>
                <a:spcPct val="100000"/>
              </a:lnSpc>
              <a:spcBef>
                <a:spcPts val="3500"/>
              </a:spcBef>
              <a:defRPr spc="0" sz="3000"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Traditional clinical systems often rely on numerical lab results and vital signs, overlooking the patterns hidden in clinician notes. Natural language processing tools and deep-learning models open up the wealth of unstructured data available in medical records.</a:t>
            </a:r>
          </a:p>
        </p:txBody>
      </p:sp>
      <p:sp>
        <p:nvSpPr>
          <p:cNvPr id="176" name="Motivation"/>
          <p:cNvSpPr txBox="1"/>
          <p:nvPr/>
        </p:nvSpPr>
        <p:spPr>
          <a:xfrm>
            <a:off x="10411999" y="2581609"/>
            <a:ext cx="3560002" cy="1009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Motivation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ummary &amp; Takeaway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Summary &amp; Takeaways</a:t>
            </a:r>
          </a:p>
        </p:txBody>
      </p:sp>
      <p:sp>
        <p:nvSpPr>
          <p:cNvPr id="277" name="4-Model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01904">
              <a:defRPr spc="-78" sz="7800"/>
            </a:lvl1pPr>
          </a:lstStyle>
          <a:p>
            <a:pPr/>
            <a:r>
              <a:t>4-Model Comparison</a:t>
            </a:r>
          </a:p>
        </p:txBody>
      </p:sp>
      <p:sp>
        <p:nvSpPr>
          <p:cNvPr id="278" name="Comparing four models: Logistic Regression, Decision Tree, Scikit-learn MLP, and PyTorch MLP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4904" indent="-374904" defTabSz="1999437">
              <a:spcBef>
                <a:spcPts val="3800"/>
              </a:spcBef>
              <a:defRPr sz="3280"/>
            </a:pPr>
            <a:r>
              <a:t>Comparing four models: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Logistic Regression</a:t>
            </a:r>
            <a:r>
              <a:t>,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Decision Tree</a:t>
            </a:r>
            <a:r>
              <a:t>,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Scikit-learn MLP,</a:t>
            </a:r>
            <a:r>
              <a:t> and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PyTorch MLP</a:t>
            </a:r>
            <a:r>
              <a:t>.</a:t>
            </a:r>
          </a:p>
          <a:p>
            <a:pPr marL="374904" indent="-374904" defTabSz="1999437">
              <a:spcBef>
                <a:spcPts val="3800"/>
              </a:spcBef>
              <a:defRPr sz="328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PyTorch MLP</a:t>
            </a:r>
            <a:r>
              <a:t> offers the best balance, while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Logistic Regression</a:t>
            </a:r>
            <a:r>
              <a:t> is a strong competitor with high performance and interpretability.</a:t>
            </a:r>
          </a:p>
          <a:p>
            <a:pPr marL="374904" indent="-374904" defTabSz="1999437">
              <a:spcBef>
                <a:spcPts val="3800"/>
              </a:spcBef>
              <a:defRPr sz="3280"/>
            </a:pPr>
            <a:r>
              <a:t>Model choice depends on the priority: overall accuracy (AUC) vs. sensitivity to critical cases (recall).</a:t>
            </a:r>
          </a:p>
          <a:p>
            <a:pPr marL="374904" indent="-374904" defTabSz="1999437">
              <a:spcBef>
                <a:spcPts val="3800"/>
              </a:spcBef>
              <a:defRPr sz="328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Recommendation</a:t>
            </a:r>
            <a:r>
              <a:t>: Use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PyTorch MLP</a:t>
            </a:r>
            <a:r>
              <a:t> based on both performance and customization options.</a:t>
            </a:r>
          </a:p>
          <a:p>
            <a:pPr marL="0" indent="0" defTabSz="374904">
              <a:spcBef>
                <a:spcPts val="900"/>
              </a:spcBef>
              <a:buSzTx/>
              <a:buNone/>
              <a:defRPr sz="984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279" name="28-side-x-side.png" descr="28-side-x-s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0171" y="1169634"/>
            <a:ext cx="9093201" cy="382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side-x-side-comp.png" descr="side-x-side-com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54717" y="5408702"/>
            <a:ext cx="9093201" cy="737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Findings"/>
          <p:cNvSpPr txBox="1"/>
          <p:nvPr/>
        </p:nvSpPr>
        <p:spPr>
          <a:xfrm>
            <a:off x="10711307" y="2551014"/>
            <a:ext cx="2961387" cy="1009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Findings</a:t>
            </a:r>
          </a:p>
        </p:txBody>
      </p:sp>
      <p:sp>
        <p:nvSpPr>
          <p:cNvPr id="283" name="The study confirms that unstructured notes hold valuable signals. However, mortality prediction remains challenging. Current models show modest accuracy but struggle with minority-class generalization. Overfitting and signal dilution remain problematic.…"/>
          <p:cNvSpPr txBox="1"/>
          <p:nvPr/>
        </p:nvSpPr>
        <p:spPr>
          <a:xfrm>
            <a:off x="1206500" y="4813299"/>
            <a:ext cx="21971000" cy="408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2389572">
              <a:spcBef>
                <a:spcPts val="4600"/>
              </a:spcBef>
              <a:defRPr sz="3920"/>
            </a:pPr>
            <a:r>
              <a:t>The study confirms that unstructured notes hold valuable signals. However, mortality prediction remains challenging. Current models show modest accuracy but struggle with minority-class generalization. Overfitting and signal dilution remain problematic. </a:t>
            </a:r>
          </a:p>
          <a:p>
            <a:pPr defTabSz="2389572">
              <a:spcBef>
                <a:spcPts val="4600"/>
              </a:spcBef>
              <a:defRPr sz="3920"/>
            </a:pPr>
            <a:r>
              <a:t>Ultimately, early mortality risk detection could enable proactive interventions and save lives. This work provides a strong foundation for deeper exploration of clinical NLP and Deep Learning.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Future Work"/>
          <p:cNvSpPr txBox="1"/>
          <p:nvPr/>
        </p:nvSpPr>
        <p:spPr>
          <a:xfrm>
            <a:off x="10136790" y="2581609"/>
            <a:ext cx="4110420" cy="1009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Future Work</a:t>
            </a:r>
          </a:p>
        </p:txBody>
      </p:sp>
      <p:sp>
        <p:nvSpPr>
          <p:cNvPr id="286" name="Additional models, such as transformers, could improve semantic capture in notes. Incorporating lab results, vitals, and other patient data could enhance prediction accuracy. Training on multi-institutional datasets could also improve model generalizabil"/>
          <p:cNvSpPr txBox="1"/>
          <p:nvPr/>
        </p:nvSpPr>
        <p:spPr>
          <a:xfrm>
            <a:off x="1206500" y="4191644"/>
            <a:ext cx="21971000" cy="408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Additional models, such as transformers, could improve semantic capture in notes. Incorporating lab results, vitals, and other patient data could enhance prediction accuracy. Training on multi-institutional datasets could also improve model generalizability.</a:t>
            </a:r>
          </a:p>
          <a:p>
            <a:pPr defTabSz="2438337"/>
            <a:r>
              <a:t>Future work should prioritize clinician feedback and hospital integration for impact.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ibraries &amp; MIMIC III Tabl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Libraries &amp; MIMIC III Tables</a:t>
            </a:r>
          </a:p>
        </p:txBody>
      </p:sp>
      <p:sp>
        <p:nvSpPr>
          <p:cNvPr id="179" name="Imports"/>
          <p:cNvSpPr txBox="1"/>
          <p:nvPr>
            <p:ph type="title"/>
          </p:nvPr>
        </p:nvSpPr>
        <p:spPr>
          <a:xfrm>
            <a:off x="1206500" y="647700"/>
            <a:ext cx="9779000" cy="1689100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Imports</a:t>
            </a:r>
          </a:p>
        </p:txBody>
      </p:sp>
      <p:sp>
        <p:nvSpPr>
          <p:cNvPr id="180" name="Necessary Python libraries were imported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Necessary Python libraries were imported. </a:t>
            </a:r>
          </a:p>
          <a:p>
            <a:pPr/>
            <a:r>
              <a:t>Datasets were loaded using Pandas, reading patient demographics, diagnosis data, and clinical notes into respective dataframes. </a:t>
            </a:r>
          </a:p>
          <a:p>
            <a:pPr/>
            <a:r>
              <a:t>Column casing was formatted.</a:t>
            </a:r>
          </a:p>
        </p:txBody>
      </p:sp>
      <p:pic>
        <p:nvPicPr>
          <p:cNvPr id="181" name="1-imports.png" descr="1-impor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7442" y="1376538"/>
            <a:ext cx="10604501" cy="750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2-data.png" descr="2-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18392" y="9049455"/>
            <a:ext cx="10642601" cy="340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reparing the Dat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Preparing the Data</a:t>
            </a:r>
          </a:p>
        </p:txBody>
      </p:sp>
      <p:sp>
        <p:nvSpPr>
          <p:cNvPr id="185" name="Feature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99437">
              <a:defRPr spc="-82" sz="8200"/>
            </a:lvl1pPr>
          </a:lstStyle>
          <a:p>
            <a:pPr/>
            <a:r>
              <a:t>Feature Engineering</a:t>
            </a:r>
          </a:p>
        </p:txBody>
      </p:sp>
      <p:sp>
        <p:nvSpPr>
          <p:cNvPr id="186" name="Dataframes were combined, keeping only the most useful feature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6908" indent="-406908" defTabSz="2170121">
              <a:spcBef>
                <a:spcPts val="4100"/>
              </a:spcBef>
              <a:defRPr sz="3559"/>
            </a:pPr>
            <a:r>
              <a:t>Dataframes were combined, keeping only the most useful features. </a:t>
            </a:r>
          </a:p>
          <a:p>
            <a:pPr marL="406908" indent="-406908" defTabSz="2170121">
              <a:spcBef>
                <a:spcPts val="4100"/>
              </a:spcBef>
              <a:defRPr sz="3559"/>
            </a:pPr>
            <a:r>
              <a:t>This reduces complexity and allows for greater targeting of high-signal features.</a:t>
            </a:r>
          </a:p>
          <a:p>
            <a:pPr marL="406908" indent="-406908" defTabSz="2170121">
              <a:spcBef>
                <a:spcPts val="4100"/>
              </a:spcBef>
              <a:defRPr sz="3559"/>
            </a:pPr>
            <a:r>
              <a:t>Patients with multiple rows of data were aggregated.</a:t>
            </a:r>
          </a:p>
          <a:p>
            <a:pPr marL="406908" indent="-406908" defTabSz="2170121">
              <a:spcBef>
                <a:spcPts val="4100"/>
              </a:spcBef>
              <a:defRPr sz="3559"/>
            </a:pPr>
            <a:r>
              <a:t>Text in the form of diagnostic and discharge notes were combined.</a:t>
            </a:r>
          </a:p>
          <a:p>
            <a:pPr marL="406908" indent="-406908" defTabSz="2170121">
              <a:spcBef>
                <a:spcPts val="4100"/>
              </a:spcBef>
              <a:defRPr sz="3559"/>
            </a:pPr>
            <a:r>
              <a:t>These features form the core input to the mortality prediction model.</a:t>
            </a:r>
          </a:p>
        </p:txBody>
      </p:sp>
      <p:pic>
        <p:nvPicPr>
          <p:cNvPr id="187" name="4-merges.png" descr="4-mer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8080" y="1925637"/>
            <a:ext cx="10604501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6-agg-1.png" descr="6-ag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1730" y="5323637"/>
            <a:ext cx="106172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7-agg-2.png" descr="7-ag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11730" y="8505736"/>
            <a:ext cx="1061720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8-combine-texts.png" descr="8-combine-text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42082" y="11705342"/>
            <a:ext cx="106172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nverting Plain Tex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Converting Plain Text</a:t>
            </a:r>
          </a:p>
        </p:txBody>
      </p:sp>
      <p:sp>
        <p:nvSpPr>
          <p:cNvPr id="193" name="Token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Tokenization</a:t>
            </a:r>
          </a:p>
        </p:txBody>
      </p:sp>
      <p:sp>
        <p:nvSpPr>
          <p:cNvPr id="194" name="A custom tokenizer was created to glean valuable words from the raw text inpu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3484" indent="-443484" defTabSz="2365188">
              <a:spcBef>
                <a:spcPts val="4500"/>
              </a:spcBef>
              <a:defRPr sz="3880"/>
            </a:pPr>
            <a:r>
              <a:t>A custom tokenizer was created to glean valuable words from the raw text input. </a:t>
            </a:r>
          </a:p>
          <a:p>
            <a:pPr marL="443484" indent="-443484" defTabSz="2365188">
              <a:spcBef>
                <a:spcPts val="4500"/>
              </a:spcBef>
              <a:defRPr sz="3880"/>
            </a:pPr>
            <a:r>
              <a:t>A list of excluded words reduces low-impact terms from tokenization.</a:t>
            </a:r>
          </a:p>
          <a:p>
            <a:pPr marL="443484" indent="-443484" defTabSz="2365188">
              <a:spcBef>
                <a:spcPts val="4500"/>
              </a:spcBef>
              <a:defRPr sz="3880"/>
            </a:pPr>
            <a:r>
              <a:t>Due to the sample size, only 1000 rows were selected for charting (next slide).</a:t>
            </a:r>
          </a:p>
          <a:p>
            <a:pPr marL="443484" indent="-443484" defTabSz="2365188">
              <a:spcBef>
                <a:spcPts val="4500"/>
              </a:spcBef>
              <a:defRPr sz="3880"/>
            </a:pPr>
            <a:r>
              <a:t>Text corresponding to expire_flag values (0 or 1) were converted to matrices for word importance charting shown later. </a:t>
            </a:r>
          </a:p>
        </p:txBody>
      </p:sp>
      <p:pic>
        <p:nvPicPr>
          <p:cNvPr id="195" name="10-tokenize.png" descr="10-tokeniz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8545" y="1265484"/>
            <a:ext cx="8620319" cy="5753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11-chart-common-words.png" descr="11-chart-common-word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8545" y="7513392"/>
            <a:ext cx="8620319" cy="4816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ound in Medical Tex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Found in Medical Texts</a:t>
            </a:r>
          </a:p>
        </p:txBody>
      </p:sp>
      <p:sp>
        <p:nvSpPr>
          <p:cNvPr id="199" name="Common 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Common Words</a:t>
            </a:r>
          </a:p>
        </p:txBody>
      </p:sp>
      <p:sp>
        <p:nvSpPr>
          <p:cNvPr id="200" name="These words are derived from diagnoses and discharge note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29768" indent="-429768" defTabSz="2292038">
              <a:spcBef>
                <a:spcPts val="4400"/>
              </a:spcBef>
              <a:defRPr sz="3759"/>
            </a:pPr>
            <a:r>
              <a:t>These words are derived from diagnoses and discharge notes.</a:t>
            </a:r>
          </a:p>
          <a:p>
            <a:pPr marL="429768" indent="-429768" defTabSz="2292038">
              <a:spcBef>
                <a:spcPts val="4400"/>
              </a:spcBef>
              <a:defRPr sz="3759"/>
            </a:pPr>
            <a:r>
              <a:t>The most common words are shown by frequency of occurrence. </a:t>
            </a:r>
          </a:p>
          <a:p>
            <a:pPr marL="429768" indent="-429768" defTabSz="2292038">
              <a:spcBef>
                <a:spcPts val="4400"/>
              </a:spcBef>
              <a:defRPr sz="3759"/>
            </a:pPr>
            <a:r>
              <a:t>Frequent terms included administrative language ('discharge', 'hospital') and diagnosis categories ('acute', ‘stable’, and ‘status’). </a:t>
            </a:r>
          </a:p>
          <a:p>
            <a:pPr marL="429768" indent="-429768" defTabSz="2292038">
              <a:spcBef>
                <a:spcPts val="4400"/>
              </a:spcBef>
              <a:defRPr sz="3759"/>
            </a:pPr>
            <a:r>
              <a:t>Notably, terms like ‘acute' and ‘stable’ may aid in predicting a patient’s likely mortality.</a:t>
            </a:r>
          </a:p>
        </p:txBody>
      </p:sp>
      <p:pic>
        <p:nvPicPr>
          <p:cNvPr id="201" name="word-count-1.png" descr="word-count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4484" y="2418820"/>
            <a:ext cx="10617201" cy="796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eep Learning &amp; Vecto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Deep Learning &amp; Vectors</a:t>
            </a:r>
          </a:p>
        </p:txBody>
      </p:sp>
      <p:sp>
        <p:nvSpPr>
          <p:cNvPr id="204" name="Shapes Ch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Shapes Check</a:t>
            </a:r>
          </a:p>
        </p:txBody>
      </p:sp>
      <p:sp>
        <p:nvSpPr>
          <p:cNvPr id="205" name="Data is converted into vector and matrix format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converted into vector and matrix formats.</a:t>
            </a:r>
          </a:p>
          <a:p>
            <a:pPr/>
            <a:r>
              <a:t>The shapes of these data were validated to match input requirements for deep learning models.</a:t>
            </a:r>
          </a:p>
          <a:p>
            <a:pPr/>
            <a:r>
              <a:t>The previously matricized ‘expire_flag’ data is divided into training and test sets for logistic regression modeling (shown in the next slide).</a:t>
            </a:r>
          </a:p>
        </p:txBody>
      </p:sp>
      <p:pic>
        <p:nvPicPr>
          <p:cNvPr id="206" name="12-shapes-check.png" descr="12-shapes-che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7940" y="3006725"/>
            <a:ext cx="10629901" cy="638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Words that matt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Words that matter</a:t>
            </a:r>
          </a:p>
        </p:txBody>
      </p:sp>
      <p:sp>
        <p:nvSpPr>
          <p:cNvPr id="209" name="Important 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Important Words</a:t>
            </a:r>
          </a:p>
        </p:txBody>
      </p:sp>
      <p:sp>
        <p:nvSpPr>
          <p:cNvPr id="210" name="Attention weights and frequency counts highlighted high-impact clinical term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Attention weights and frequency counts highlighted high-impact clinical terms.</a:t>
            </a:r>
          </a:p>
          <a:p>
            <a:pPr/>
            <a:r>
              <a:t>Words most associated with positive or negative outcomes were identified.</a:t>
            </a:r>
          </a:p>
          <a:p>
            <a:pPr/>
            <a:r>
              <a:t>These latent indicators can serve as early warning signals.</a:t>
            </a:r>
          </a:p>
        </p:txBody>
      </p:sp>
      <p:pic>
        <p:nvPicPr>
          <p:cNvPr id="211" name="13-important-words-1.png" descr="13-important-words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9621" y="1455820"/>
            <a:ext cx="7433111" cy="639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14-important-words-2.png" descr="14-important-words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6464" y="7716504"/>
            <a:ext cx="7433111" cy="5115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15" name="Important 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Important Words</a:t>
            </a:r>
          </a:p>
        </p:txBody>
      </p:sp>
      <p:sp>
        <p:nvSpPr>
          <p:cNvPr id="216" name="Saliency maps visualized which terms drove the model's mortality prediction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2336" indent="-402336" defTabSz="2145738">
              <a:spcBef>
                <a:spcPts val="4100"/>
              </a:spcBef>
              <a:defRPr sz="3520"/>
            </a:pPr>
            <a:r>
              <a:t>Saliency maps visualized which terms drove the model's mortality predictions.</a:t>
            </a:r>
          </a:p>
          <a:p>
            <a:pPr marL="402336" indent="-402336" defTabSz="2145738">
              <a:spcBef>
                <a:spcPts val="4100"/>
              </a:spcBef>
              <a:defRPr sz="3520"/>
            </a:pPr>
            <a:r>
              <a:t>The model highlights the most semantically important words tied to mortality outcomes.</a:t>
            </a:r>
          </a:p>
          <a:p>
            <a:pPr marL="402336" indent="-402336" defTabSz="2145738">
              <a:spcBef>
                <a:spcPts val="4100"/>
              </a:spcBef>
              <a:defRPr sz="3520"/>
            </a:pPr>
            <a:r>
              <a:t>Negative words correspond to patients who survived (expire_flag = 0). Note the appearance of words like ‘good’ and ‘improved’.</a:t>
            </a:r>
          </a:p>
          <a:p>
            <a:pPr marL="402336" indent="-402336" defTabSz="2145738">
              <a:spcBef>
                <a:spcPts val="4100"/>
              </a:spcBef>
              <a:defRPr sz="3520"/>
            </a:pPr>
            <a:r>
              <a:t>Positive words correspond to patients who died (expire_flag = 1). Note the words ‘metastatic’, ‘poor’, and ‘cancer’.</a:t>
            </a:r>
          </a:p>
        </p:txBody>
      </p:sp>
      <p:pic>
        <p:nvPicPr>
          <p:cNvPr id="217" name="most-important-words.png" descr="most-important-word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2743" y="1281662"/>
            <a:ext cx="7585757" cy="11152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4B6079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000000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